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38" autoAdjust="0"/>
    <p:restoredTop sz="94660"/>
  </p:normalViewPr>
  <p:slideViewPr>
    <p:cSldViewPr snapToGrid="0">
      <p:cViewPr varScale="1">
        <p:scale>
          <a:sx n="75" d="100"/>
          <a:sy n="75" d="100"/>
        </p:scale>
        <p:origin x="28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ja-JP" altLang="en-US"/>
              <a:t>マスター タイトルの書式設定</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97E0307-B85C-446A-8EF0-0407D435D787}" type="datetimeFigureOut">
              <a:rPr lang="en-US" dirty="0"/>
              <a:t>7/27/2018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BD862E7-95FA-4FC4-9EC5-DDBFA8DC7417}" type="datetimeFigureOut">
              <a:rPr lang="en-US" dirty="0"/>
              <a:t>7/27/2018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DB987F2-A784-4F72-BB57-0E9EACDE722E}" type="datetimeFigureOut">
              <a:rPr lang="en-US" dirty="0"/>
              <a:t>7/27/2018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ja-JP" altLang="en-US"/>
              <a:t>マスター タイトルの書式設定</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0BBD51E-4B19-444E-85C0-DBD7EB6263F4}" type="datetimeFigureOut">
              <a:rPr lang="en-US" dirty="0"/>
              <a:t>7/27/2018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0D7255A-4AD5-4D3E-9A0A-689DA3BA976C}" type="datetimeFigureOut">
              <a:rPr lang="en-US" dirty="0"/>
              <a:t>7/27/2018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ja-JP" altLang="en-US"/>
              <a:t>マスター タイトルの書式設定</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3EE0AD15-87AC-45B2-9EE5-8D165AF83CD7}" type="datetimeFigureOut">
              <a:rPr lang="en-US" dirty="0"/>
              <a:t>7/27/2018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ja-JP" altLang="en-US"/>
              <a:t>マスター タイトルの書式設定</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FCC40CCD-F0D6-4CC2-A4C8-2D7D0D875F02}" type="datetimeFigureOut">
              <a:rPr lang="en-US" dirty="0"/>
              <a:t>7/27/2018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3CFE2CC-454D-4466-AC55-B86DA0A87BAE}" type="datetimeFigureOut">
              <a:rPr lang="en-US" dirty="0"/>
              <a:t>7/27/2018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B647B1BF-4039-460D-A637-65428CBD720E}" type="datetimeFigureOut">
              <a:rPr lang="en-US" dirty="0"/>
              <a:t>7/27/2018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AA39ACE-9343-4EBE-B5CA-AEA240A1DC53}" type="datetimeFigureOut">
              <a:rPr lang="en-US" dirty="0"/>
              <a:t>7/27/2018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C9A00F7B-89C5-4DF7-A309-6263220147D4}" type="datetimeFigureOut">
              <a:rPr lang="en-US" dirty="0"/>
              <a:t>7/27/2018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49C95DE-FD64-4606-AE61-EC1136867CC6}" type="datetimeFigureOut">
              <a:rPr lang="en-US" dirty="0"/>
              <a:t>7/27/2018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80322" y="3030008"/>
            <a:ext cx="4698355" cy="290617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594123" y="3030008"/>
            <a:ext cx="4700059" cy="290617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DEB0BBD-30FE-4CF1-900A-0C45149F8AF8}" type="datetimeFigureOut">
              <a:rPr lang="en-US" dirty="0"/>
              <a:t>7/27/2018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B91A5F7F-3E81-4C65-A4D1-CB62D5B9DB91}" type="datetimeFigureOut">
              <a:rPr lang="en-US" dirty="0"/>
              <a:t>7/27/2018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77ECC86-1672-4627-AEFE-EC5485C73905}" type="datetimeFigureOut">
              <a:rPr lang="en-US" dirty="0"/>
              <a:t>7/27/2018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ja-JP" altLang="en-US"/>
              <a:t>マスター タイトルの書式設定</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CDCB01F-D966-4C62-B900-0BE008A90C98}" type="datetimeFigureOut">
              <a:rPr lang="en-US" dirty="0"/>
              <a:t>7/27/2018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E73A0EA-7DC7-4964-BB97-B173EF3B859A}" type="datetimeFigureOut">
              <a:rPr lang="en-US" dirty="0"/>
              <a:t>7/27/2018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0EF52CC-F3D9-41D4-BCE4-C208E61A3F31}" type="datetimeFigureOut">
              <a:rPr lang="en-US" dirty="0"/>
              <a:t>7/27/2018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kumimoji="1"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nishishi.com/javascript-tips/realtime-clock-setinterval.html" TargetMode="External"/><Relationship Id="rId2" Type="http://schemas.openxmlformats.org/officeDocument/2006/relationships/hyperlink" Target="http://www.shurey.com/js/samples/2_msg10.html" TargetMode="External"/><Relationship Id="rId1" Type="http://schemas.openxmlformats.org/officeDocument/2006/relationships/slideLayout" Target="../slideLayouts/slideLayout6.xml"/><Relationship Id="rId4" Type="http://schemas.openxmlformats.org/officeDocument/2006/relationships/hyperlink" Target="https://abhp.net/hp/HP_JS_400000.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FBA6E9-D628-406B-AF96-4F477DB548BA}"/>
              </a:ext>
            </a:extLst>
          </p:cNvPr>
          <p:cNvSpPr>
            <a:spLocks noGrp="1"/>
          </p:cNvSpPr>
          <p:nvPr>
            <p:ph type="ctrTitle"/>
          </p:nvPr>
        </p:nvSpPr>
        <p:spPr>
          <a:xfrm>
            <a:off x="-212272" y="2848010"/>
            <a:ext cx="9216342" cy="1373070"/>
          </a:xfrm>
        </p:spPr>
        <p:txBody>
          <a:bodyPr/>
          <a:lstStyle/>
          <a:p>
            <a:r>
              <a:rPr kumimoji="1" lang="ja-JP" altLang="en-US" dirty="0"/>
              <a:t>情報総合プログラミング実習</a:t>
            </a:r>
            <a:r>
              <a:rPr kumimoji="1" lang="en-US" altLang="ja-JP" dirty="0"/>
              <a:t>Ⅱ</a:t>
            </a:r>
            <a:br>
              <a:rPr kumimoji="1" lang="en-US" altLang="ja-JP" dirty="0"/>
            </a:br>
            <a:r>
              <a:rPr kumimoji="1" lang="ja-JP" altLang="en-US" dirty="0"/>
              <a:t>最終課題</a:t>
            </a:r>
          </a:p>
        </p:txBody>
      </p:sp>
      <p:sp>
        <p:nvSpPr>
          <p:cNvPr id="3" name="サブタイトル 2">
            <a:extLst>
              <a:ext uri="{FF2B5EF4-FFF2-40B4-BE49-F238E27FC236}">
                <a16:creationId xmlns:a16="http://schemas.microsoft.com/office/drawing/2014/main" id="{1641118A-6D6F-4CF2-9158-97E3891B58BF}"/>
              </a:ext>
            </a:extLst>
          </p:cNvPr>
          <p:cNvSpPr>
            <a:spLocks noGrp="1"/>
          </p:cNvSpPr>
          <p:nvPr>
            <p:ph type="subTitle" idx="1"/>
          </p:nvPr>
        </p:nvSpPr>
        <p:spPr/>
        <p:txBody>
          <a:bodyPr>
            <a:normAutofit/>
          </a:bodyPr>
          <a:lstStyle/>
          <a:p>
            <a:r>
              <a:rPr kumimoji="1" lang="ja-JP" altLang="en-US" sz="2800" dirty="0"/>
              <a:t>　１５８１６００８</a:t>
            </a:r>
            <a:r>
              <a:rPr kumimoji="1" lang="en-US" altLang="ja-JP" sz="2800" dirty="0"/>
              <a:t>	</a:t>
            </a:r>
            <a:r>
              <a:rPr kumimoji="1" lang="ja-JP" altLang="en-US" sz="2800" dirty="0"/>
              <a:t>石野　聖也</a:t>
            </a:r>
            <a:endParaRPr kumimoji="1" lang="en-US" altLang="ja-JP" sz="2800" dirty="0"/>
          </a:p>
          <a:p>
            <a:pPr defTabSz="1080000"/>
            <a:r>
              <a:rPr lang="ja-JP" altLang="en-US" sz="2800" dirty="0"/>
              <a:t>　　　    １５８１６０１８</a:t>
            </a:r>
            <a:r>
              <a:rPr lang="en-US" altLang="ja-JP" sz="2800" dirty="0"/>
              <a:t>	</a:t>
            </a:r>
            <a:r>
              <a:rPr lang="ja-JP" altLang="en-US" sz="2800" dirty="0"/>
              <a:t>小座間　元晴</a:t>
            </a:r>
            <a:endParaRPr kumimoji="1" lang="ja-JP" altLang="en-US" sz="2800" dirty="0"/>
          </a:p>
        </p:txBody>
      </p:sp>
    </p:spTree>
    <p:extLst>
      <p:ext uri="{BB962C8B-B14F-4D97-AF65-F5344CB8AC3E}">
        <p14:creationId xmlns:p14="http://schemas.microsoft.com/office/powerpoint/2010/main" val="8661868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925303-494D-4D2F-A4B8-04049A529BF4}"/>
              </a:ext>
            </a:extLst>
          </p:cNvPr>
          <p:cNvSpPr>
            <a:spLocks noGrp="1"/>
          </p:cNvSpPr>
          <p:nvPr>
            <p:ph type="title"/>
          </p:nvPr>
        </p:nvSpPr>
        <p:spPr/>
        <p:txBody>
          <a:bodyPr/>
          <a:lstStyle/>
          <a:p>
            <a:r>
              <a:rPr kumimoji="1" lang="ja-JP" altLang="en-US" dirty="0"/>
              <a:t>参考資料 </a:t>
            </a:r>
            <a:r>
              <a:rPr kumimoji="1" lang="en-US" altLang="ja-JP" dirty="0"/>
              <a:t>(</a:t>
            </a:r>
            <a:r>
              <a:rPr lang="en-US" altLang="ja-JP" dirty="0">
                <a:solidFill>
                  <a:prstClr val="white"/>
                </a:solidFill>
              </a:rPr>
              <a:t>JavaScript</a:t>
            </a:r>
            <a:r>
              <a:rPr lang="ja-JP" altLang="en-US" dirty="0">
                <a:solidFill>
                  <a:prstClr val="white"/>
                </a:solidFill>
              </a:rPr>
              <a:t>関連</a:t>
            </a:r>
            <a:r>
              <a:rPr kumimoji="1" lang="en-US" altLang="ja-JP" dirty="0"/>
              <a:t>)</a:t>
            </a:r>
            <a:endParaRPr kumimoji="1" lang="ja-JP" altLang="en-US" dirty="0"/>
          </a:p>
        </p:txBody>
      </p:sp>
      <p:sp>
        <p:nvSpPr>
          <p:cNvPr id="3" name="テキスト ボックス 2">
            <a:extLst>
              <a:ext uri="{FF2B5EF4-FFF2-40B4-BE49-F238E27FC236}">
                <a16:creationId xmlns:a16="http://schemas.microsoft.com/office/drawing/2014/main" id="{C355AA0F-3B67-40B1-B425-469A07BBF45E}"/>
              </a:ext>
            </a:extLst>
          </p:cNvPr>
          <p:cNvSpPr txBox="1"/>
          <p:nvPr/>
        </p:nvSpPr>
        <p:spPr>
          <a:xfrm>
            <a:off x="375557" y="2367643"/>
            <a:ext cx="10793186" cy="2246769"/>
          </a:xfrm>
          <a:prstGeom prst="rect">
            <a:avLst/>
          </a:prstGeom>
          <a:noFill/>
        </p:spPr>
        <p:txBody>
          <a:bodyPr wrap="square" rtlCol="0">
            <a:spAutoFit/>
          </a:bodyPr>
          <a:lstStyle/>
          <a:p>
            <a:pPr lvl="0"/>
            <a:r>
              <a:rPr kumimoji="1" lang="en-US" altLang="ja-JP" sz="2800" dirty="0">
                <a:solidFill>
                  <a:prstClr val="white"/>
                </a:solidFill>
                <a:hlinkClick r:id="rId2"/>
              </a:rPr>
              <a:t>http://www.shurey.com/js/samples/2_msg10.html</a:t>
            </a:r>
            <a:endParaRPr kumimoji="1" lang="en-US" altLang="ja-JP" sz="2800" dirty="0">
              <a:solidFill>
                <a:prstClr val="white"/>
              </a:solidFill>
            </a:endParaRPr>
          </a:p>
          <a:p>
            <a:pPr lvl="0"/>
            <a:r>
              <a:rPr kumimoji="1" lang="en-US" altLang="ja-JP" sz="2800" dirty="0">
                <a:solidFill>
                  <a:prstClr val="white"/>
                </a:solidFill>
                <a:hlinkClick r:id="rId3"/>
              </a:rPr>
              <a:t>https://www.nishishi.com/javascript-tips/realtime-clock-setinterval.html</a:t>
            </a:r>
            <a:endParaRPr kumimoji="1" lang="en-US" altLang="ja-JP" sz="2800" dirty="0">
              <a:solidFill>
                <a:prstClr val="white"/>
              </a:solidFill>
            </a:endParaRPr>
          </a:p>
          <a:p>
            <a:pPr lvl="0"/>
            <a:r>
              <a:rPr kumimoji="1" lang="en-US" altLang="ja-JP" sz="2800" dirty="0">
                <a:solidFill>
                  <a:prstClr val="white"/>
                </a:solidFill>
                <a:hlinkClick r:id="rId4"/>
              </a:rPr>
              <a:t>https://abhp.net/hp/HP_JS_400000.html</a:t>
            </a:r>
            <a:endParaRPr kumimoji="1" lang="en-US" altLang="ja-JP" sz="2800" dirty="0">
              <a:solidFill>
                <a:prstClr val="white"/>
              </a:solidFill>
            </a:endParaRPr>
          </a:p>
          <a:p>
            <a:pPr lvl="0"/>
            <a:endParaRPr kumimoji="1" lang="en-US" altLang="ja-JP" sz="2800" dirty="0">
              <a:solidFill>
                <a:prstClr val="white"/>
              </a:solidFill>
            </a:endParaRPr>
          </a:p>
        </p:txBody>
      </p:sp>
    </p:spTree>
    <p:extLst>
      <p:ext uri="{BB962C8B-B14F-4D97-AF65-F5344CB8AC3E}">
        <p14:creationId xmlns:p14="http://schemas.microsoft.com/office/powerpoint/2010/main" val="1915447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925303-494D-4D2F-A4B8-04049A529BF4}"/>
              </a:ext>
            </a:extLst>
          </p:cNvPr>
          <p:cNvSpPr>
            <a:spLocks noGrp="1"/>
          </p:cNvSpPr>
          <p:nvPr>
            <p:ph type="title"/>
          </p:nvPr>
        </p:nvSpPr>
        <p:spPr/>
        <p:txBody>
          <a:bodyPr/>
          <a:lstStyle/>
          <a:p>
            <a:r>
              <a:rPr lang="ja-JP" altLang="en-US" dirty="0"/>
              <a:t>概要</a:t>
            </a:r>
            <a:endParaRPr kumimoji="1" lang="ja-JP" altLang="en-US" dirty="0"/>
          </a:p>
        </p:txBody>
      </p:sp>
      <p:sp>
        <p:nvSpPr>
          <p:cNvPr id="3" name="テキスト ボックス 2">
            <a:extLst>
              <a:ext uri="{FF2B5EF4-FFF2-40B4-BE49-F238E27FC236}">
                <a16:creationId xmlns:a16="http://schemas.microsoft.com/office/drawing/2014/main" id="{C355AA0F-3B67-40B1-B425-469A07BBF45E}"/>
              </a:ext>
            </a:extLst>
          </p:cNvPr>
          <p:cNvSpPr txBox="1"/>
          <p:nvPr/>
        </p:nvSpPr>
        <p:spPr>
          <a:xfrm>
            <a:off x="375557" y="2367643"/>
            <a:ext cx="10793186" cy="2677656"/>
          </a:xfrm>
          <a:prstGeom prst="rect">
            <a:avLst/>
          </a:prstGeom>
          <a:noFill/>
        </p:spPr>
        <p:txBody>
          <a:bodyPr wrap="square" rtlCol="0">
            <a:spAutoFit/>
          </a:bodyPr>
          <a:lstStyle/>
          <a:p>
            <a:r>
              <a:rPr kumimoji="1" lang="ja-JP" altLang="en-US" sz="2800" dirty="0"/>
              <a:t>　今回作成した課題としては、世界遺産のホームページから世界遺産の画像と、その説明文をウェブスクレイピングし、そこから画像を背景、説明文を適切な位置に配置したうえで、現在時刻と日時を表示する</a:t>
            </a:r>
            <a:r>
              <a:rPr kumimoji="1" lang="en-US" altLang="ja-JP" sz="2800" dirty="0"/>
              <a:t>Web</a:t>
            </a:r>
            <a:r>
              <a:rPr kumimoji="1" lang="ja-JP" altLang="en-US" sz="2800" dirty="0"/>
              <a:t>サイトを構築した。尚、背景画像と説明文はサイトをリロードする度に変わるものとし、画像の左下には関連画像に飛ぶ外部リンクを設置した。</a:t>
            </a:r>
          </a:p>
        </p:txBody>
      </p:sp>
    </p:spTree>
    <p:extLst>
      <p:ext uri="{BB962C8B-B14F-4D97-AF65-F5344CB8AC3E}">
        <p14:creationId xmlns:p14="http://schemas.microsoft.com/office/powerpoint/2010/main" val="1241668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925303-494D-4D2F-A4B8-04049A529BF4}"/>
              </a:ext>
            </a:extLst>
          </p:cNvPr>
          <p:cNvSpPr>
            <a:spLocks noGrp="1"/>
          </p:cNvSpPr>
          <p:nvPr>
            <p:ph type="title"/>
          </p:nvPr>
        </p:nvSpPr>
        <p:spPr/>
        <p:txBody>
          <a:bodyPr/>
          <a:lstStyle/>
          <a:p>
            <a:r>
              <a:rPr kumimoji="1" lang="ja-JP" altLang="en-US" dirty="0"/>
              <a:t>目的</a:t>
            </a:r>
          </a:p>
        </p:txBody>
      </p:sp>
      <p:sp>
        <p:nvSpPr>
          <p:cNvPr id="3" name="テキスト ボックス 2">
            <a:extLst>
              <a:ext uri="{FF2B5EF4-FFF2-40B4-BE49-F238E27FC236}">
                <a16:creationId xmlns:a16="http://schemas.microsoft.com/office/drawing/2014/main" id="{C355AA0F-3B67-40B1-B425-469A07BBF45E}"/>
              </a:ext>
            </a:extLst>
          </p:cNvPr>
          <p:cNvSpPr txBox="1"/>
          <p:nvPr/>
        </p:nvSpPr>
        <p:spPr>
          <a:xfrm>
            <a:off x="375557" y="2367643"/>
            <a:ext cx="10793186" cy="138499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2800" dirty="0">
                <a:solidFill>
                  <a:prstClr val="white"/>
                </a:solidFill>
                <a:latin typeface="Trebuchet MS" panose="020B0603020202020204"/>
                <a:ea typeface="ＭＳ Ｐゴシック" panose="020B0600070205080204" pitchFamily="50" charset="-128"/>
              </a:rPr>
              <a:t>・</a:t>
            </a:r>
            <a:r>
              <a:rPr kumimoji="1" lang="en-US" altLang="ja-JP" sz="2800" dirty="0">
                <a:solidFill>
                  <a:prstClr val="white"/>
                </a:solidFill>
                <a:latin typeface="Trebuchet MS" panose="020B0603020202020204"/>
                <a:ea typeface="ＭＳ Ｐゴシック" panose="020B0600070205080204" pitchFamily="50" charset="-128"/>
              </a:rPr>
              <a:t>CSS</a:t>
            </a:r>
            <a:r>
              <a:rPr kumimoji="1" lang="ja-JP" altLang="en-US" sz="2800" dirty="0">
                <a:solidFill>
                  <a:prstClr val="white"/>
                </a:solidFill>
                <a:latin typeface="Trebuchet MS" panose="020B0603020202020204"/>
                <a:ea typeface="ＭＳ Ｐゴシック" panose="020B0600070205080204" pitchFamily="50" charset="-128"/>
              </a:rPr>
              <a:t>と</a:t>
            </a:r>
            <a:r>
              <a:rPr kumimoji="1" lang="en-US" altLang="ja-JP" sz="2800" dirty="0">
                <a:solidFill>
                  <a:prstClr val="white"/>
                </a:solidFill>
                <a:latin typeface="Trebuchet MS" panose="020B0603020202020204"/>
                <a:ea typeface="ＭＳ Ｐゴシック" panose="020B0600070205080204" pitchFamily="50" charset="-128"/>
              </a:rPr>
              <a:t>HTML</a:t>
            </a:r>
            <a:r>
              <a:rPr kumimoji="1" lang="ja-JP" altLang="en-US" sz="2800" dirty="0">
                <a:solidFill>
                  <a:prstClr val="white"/>
                </a:solidFill>
                <a:latin typeface="Trebuchet MS" panose="020B0603020202020204"/>
                <a:ea typeface="ＭＳ Ｐゴシック" panose="020B0600070205080204" pitchFamily="50" charset="-128"/>
              </a:rPr>
              <a:t>の授業内容の総復習</a:t>
            </a:r>
            <a:endPar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2800" dirty="0">
                <a:solidFill>
                  <a:prstClr val="white"/>
                </a:solidFill>
                <a:latin typeface="Trebuchet MS" panose="020B0603020202020204"/>
                <a:ea typeface="ＭＳ Ｐゴシック" panose="020B0600070205080204" pitchFamily="50" charset="-128"/>
              </a:rPr>
              <a:t>・</a:t>
            </a:r>
            <a:r>
              <a:rPr kumimoji="1" lang="en-US" altLang="ja-JP" sz="2800" dirty="0">
                <a:solidFill>
                  <a:prstClr val="white"/>
                </a:solidFill>
                <a:latin typeface="Trebuchet MS" panose="020B0603020202020204"/>
                <a:ea typeface="ＭＳ Ｐゴシック" panose="020B0600070205080204" pitchFamily="50" charset="-128"/>
              </a:rPr>
              <a:t>PC</a:t>
            </a:r>
            <a:r>
              <a:rPr kumimoji="1" lang="ja-JP" altLang="en-US" sz="2800" dirty="0">
                <a:solidFill>
                  <a:prstClr val="white"/>
                </a:solidFill>
                <a:latin typeface="Trebuchet MS" panose="020B0603020202020204"/>
                <a:ea typeface="ＭＳ Ｐゴシック" panose="020B0600070205080204" pitchFamily="50" charset="-128"/>
              </a:rPr>
              <a:t>のログイン画面の機能再現</a:t>
            </a:r>
            <a:r>
              <a:rPr kumimoji="1" lang="en-US" altLang="ja-JP" sz="2800" dirty="0">
                <a:solidFill>
                  <a:prstClr val="white"/>
                </a:solidFill>
                <a:latin typeface="Trebuchet MS" panose="020B0603020202020204"/>
                <a:ea typeface="ＭＳ Ｐゴシック" panose="020B0600070205080204" pitchFamily="50" charset="-128"/>
              </a:rPr>
              <a:t>(</a:t>
            </a:r>
            <a:r>
              <a:rPr kumimoji="1" lang="ja-JP" altLang="en-US" sz="2800" dirty="0">
                <a:solidFill>
                  <a:prstClr val="white"/>
                </a:solidFill>
                <a:latin typeface="Trebuchet MS" panose="020B0603020202020204"/>
                <a:ea typeface="ＭＳ Ｐゴシック" panose="020B0600070205080204" pitchFamily="50" charset="-128"/>
              </a:rPr>
              <a:t>以下の図参照</a:t>
            </a:r>
            <a:r>
              <a:rPr kumimoji="1" lang="en-US" altLang="ja-JP" sz="2800" dirty="0">
                <a:solidFill>
                  <a:prstClr val="white"/>
                </a:solidFill>
                <a:latin typeface="Trebuchet MS" panose="020B0603020202020204"/>
                <a:ea typeface="ＭＳ Ｐゴシック" panose="020B0600070205080204" pitchFamily="50" charset="-128"/>
              </a:rPr>
              <a:t>)</a:t>
            </a:r>
          </a:p>
          <a:p>
            <a:pPr lvl="0"/>
            <a:r>
              <a:rPr kumimoji="1" lang="ja-JP" altLang="en-US" sz="2800" dirty="0">
                <a:solidFill>
                  <a:prstClr val="white"/>
                </a:solidFill>
              </a:rPr>
              <a:t>・</a:t>
            </a:r>
            <a:r>
              <a:rPr kumimoji="1" lang="en-US" altLang="ja-JP" sz="2800" dirty="0">
                <a:solidFill>
                  <a:prstClr val="white"/>
                </a:solidFill>
              </a:rPr>
              <a:t>(</a:t>
            </a:r>
            <a:r>
              <a:rPr kumimoji="1" lang="ja-JP" altLang="en-US" sz="2800" dirty="0">
                <a:solidFill>
                  <a:prstClr val="white"/>
                </a:solidFill>
              </a:rPr>
              <a:t>発展</a:t>
            </a:r>
            <a:r>
              <a:rPr kumimoji="1" lang="en-US" altLang="ja-JP" sz="2800" dirty="0">
                <a:solidFill>
                  <a:prstClr val="white"/>
                </a:solidFill>
              </a:rPr>
              <a:t>)JavaScript</a:t>
            </a:r>
            <a:r>
              <a:rPr kumimoji="1" lang="ja-JP" altLang="en-US" sz="2800" dirty="0">
                <a:solidFill>
                  <a:prstClr val="white"/>
                </a:solidFill>
              </a:rPr>
              <a:t>の基礎の学習とその組み込み</a:t>
            </a:r>
            <a:endPar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endParaRPr>
          </a:p>
        </p:txBody>
      </p:sp>
      <p:pic>
        <p:nvPicPr>
          <p:cNvPr id="5" name="図 4">
            <a:extLst>
              <a:ext uri="{FF2B5EF4-FFF2-40B4-BE49-F238E27FC236}">
                <a16:creationId xmlns:a16="http://schemas.microsoft.com/office/drawing/2014/main" id="{952AF1EA-C1DE-4135-A8D8-C54CFBEC9A76}"/>
              </a:ext>
            </a:extLst>
          </p:cNvPr>
          <p:cNvPicPr>
            <a:picLocks noChangeAspect="1"/>
          </p:cNvPicPr>
          <p:nvPr/>
        </p:nvPicPr>
        <p:blipFill>
          <a:blip r:embed="rId2"/>
          <a:stretch>
            <a:fillRect/>
          </a:stretch>
        </p:blipFill>
        <p:spPr>
          <a:xfrm>
            <a:off x="992257" y="4069216"/>
            <a:ext cx="4027714" cy="2517321"/>
          </a:xfrm>
          <a:prstGeom prst="rect">
            <a:avLst/>
          </a:prstGeom>
        </p:spPr>
      </p:pic>
      <p:pic>
        <p:nvPicPr>
          <p:cNvPr id="7" name="図 6">
            <a:extLst>
              <a:ext uri="{FF2B5EF4-FFF2-40B4-BE49-F238E27FC236}">
                <a16:creationId xmlns:a16="http://schemas.microsoft.com/office/drawing/2014/main" id="{FD789C77-991B-45D8-93CE-FD6EC4FB0FFD}"/>
              </a:ext>
            </a:extLst>
          </p:cNvPr>
          <p:cNvPicPr>
            <a:picLocks noChangeAspect="1"/>
          </p:cNvPicPr>
          <p:nvPr/>
        </p:nvPicPr>
        <p:blipFill>
          <a:blip r:embed="rId3"/>
          <a:stretch>
            <a:fillRect/>
          </a:stretch>
        </p:blipFill>
        <p:spPr>
          <a:xfrm>
            <a:off x="5649775" y="4069215"/>
            <a:ext cx="4478182" cy="2517321"/>
          </a:xfrm>
          <a:prstGeom prst="rect">
            <a:avLst/>
          </a:prstGeom>
        </p:spPr>
      </p:pic>
    </p:spTree>
    <p:extLst>
      <p:ext uri="{BB962C8B-B14F-4D97-AF65-F5344CB8AC3E}">
        <p14:creationId xmlns:p14="http://schemas.microsoft.com/office/powerpoint/2010/main" val="1636619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925303-494D-4D2F-A4B8-04049A529BF4}"/>
              </a:ext>
            </a:extLst>
          </p:cNvPr>
          <p:cNvSpPr>
            <a:spLocks noGrp="1"/>
          </p:cNvSpPr>
          <p:nvPr>
            <p:ph type="title"/>
          </p:nvPr>
        </p:nvSpPr>
        <p:spPr/>
        <p:txBody>
          <a:bodyPr/>
          <a:lstStyle/>
          <a:p>
            <a:r>
              <a:rPr lang="ja-JP" altLang="en-US" dirty="0"/>
              <a:t>独自に工夫した点・苦労した点</a:t>
            </a:r>
            <a:endParaRPr kumimoji="1" lang="ja-JP" altLang="en-US" dirty="0"/>
          </a:p>
        </p:txBody>
      </p:sp>
      <p:sp>
        <p:nvSpPr>
          <p:cNvPr id="3" name="テキスト ボックス 2">
            <a:extLst>
              <a:ext uri="{FF2B5EF4-FFF2-40B4-BE49-F238E27FC236}">
                <a16:creationId xmlns:a16="http://schemas.microsoft.com/office/drawing/2014/main" id="{C355AA0F-3B67-40B1-B425-469A07BBF45E}"/>
              </a:ext>
            </a:extLst>
          </p:cNvPr>
          <p:cNvSpPr txBox="1"/>
          <p:nvPr/>
        </p:nvSpPr>
        <p:spPr>
          <a:xfrm>
            <a:off x="375557" y="2367643"/>
            <a:ext cx="10793186" cy="353943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2800" dirty="0">
                <a:solidFill>
                  <a:prstClr val="white"/>
                </a:solidFill>
                <a:latin typeface="+mj-ea"/>
                <a:ea typeface="+mj-ea"/>
              </a:rPr>
              <a:t>工夫した点</a:t>
            </a:r>
            <a:r>
              <a:rPr kumimoji="1" lang="en-US" altLang="ja-JP" sz="2800" dirty="0">
                <a:solidFill>
                  <a:prstClr val="white"/>
                </a:solidFill>
                <a:latin typeface="+mj-ea"/>
                <a:ea typeface="+mj-ea"/>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	</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・画像を</a:t>
            </a:r>
            <a:r>
              <a:rPr kumimoji="1" lang="ja-JP" altLang="en-US" sz="2800" dirty="0">
                <a:solidFill>
                  <a:prstClr val="white"/>
                </a:solidFill>
                <a:latin typeface="Trebuchet MS" panose="020B0603020202020204"/>
                <a:ea typeface="ＭＳ Ｐゴシック" panose="020B0600070205080204" pitchFamily="50" charset="-128"/>
              </a:rPr>
              <a:t>受け取ると同時にその</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画像のサイズも受け取</a:t>
            </a:r>
            <a:r>
              <a:rPr kumimoji="1" lang="ja-JP" altLang="en-US" sz="2800" dirty="0">
                <a:solidFill>
                  <a:prstClr val="white"/>
                </a:solidFill>
                <a:latin typeface="Trebuchet MS" panose="020B0603020202020204"/>
                <a:ea typeface="ＭＳ Ｐゴシック" panose="020B0600070205080204" pitchFamily="50" charset="-128"/>
              </a:rPr>
              <a:t>ることで、</a:t>
            </a:r>
            <a:endParaRPr kumimoji="1" lang="en-US" altLang="ja-JP" sz="2800" dirty="0">
              <a:solidFill>
                <a:prstClr val="white"/>
              </a:solidFill>
              <a:latin typeface="Trebuchet MS" panose="020B0603020202020204"/>
              <a:ea typeface="ＭＳ Ｐゴシック" panose="020B0600070205080204" pitchFamily="50" charset="-128"/>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ja-JP" sz="2800" dirty="0">
                <a:solidFill>
                  <a:prstClr val="white"/>
                </a:solidFill>
                <a:latin typeface="Trebuchet MS" panose="020B0603020202020204"/>
                <a:ea typeface="ＭＳ Ｐゴシック" panose="020B0600070205080204" pitchFamily="50" charset="-128"/>
              </a:rPr>
              <a:t>	</a:t>
            </a:r>
            <a:r>
              <a:rPr kumimoji="1" lang="ja-JP" altLang="en-US" sz="2800" dirty="0">
                <a:solidFill>
                  <a:prstClr val="white"/>
                </a:solidFill>
                <a:latin typeface="Trebuchet MS" panose="020B0603020202020204"/>
                <a:ea typeface="ＭＳ Ｐゴシック" panose="020B0600070205080204" pitchFamily="50" charset="-128"/>
              </a:rPr>
              <a:t>　説明文を画像内に収められるよう</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にした。</a:t>
            </a:r>
            <a:endPar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	</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・日時の表示のために</a:t>
            </a:r>
            <a:r>
              <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JavaScript</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を利用することで、日時のリアル</a:t>
            </a:r>
            <a:endPar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ja-JP" sz="2800" dirty="0">
                <a:solidFill>
                  <a:prstClr val="white"/>
                </a:solidFill>
                <a:latin typeface="Trebuchet MS" panose="020B0603020202020204"/>
                <a:ea typeface="ＭＳ Ｐゴシック" panose="020B0600070205080204" pitchFamily="50" charset="-128"/>
              </a:rPr>
              <a:t>	</a:t>
            </a:r>
            <a:r>
              <a:rPr kumimoji="1" lang="ja-JP" altLang="en-US" sz="2800" dirty="0">
                <a:solidFill>
                  <a:prstClr val="white"/>
                </a:solidFill>
                <a:latin typeface="Trebuchet MS" panose="020B0603020202020204"/>
                <a:ea typeface="ＭＳ Ｐゴシック" panose="020B0600070205080204" pitchFamily="50" charset="-128"/>
              </a:rPr>
              <a:t>　タイム表示を可能にした。</a:t>
            </a:r>
            <a:endPar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苦労した点</a:t>
            </a:r>
            <a:r>
              <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	</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・ウェブスクレイピング</a:t>
            </a:r>
            <a:r>
              <a:rPr kumimoji="1" lang="ja-JP" altLang="en-US" sz="2800" dirty="0">
                <a:solidFill>
                  <a:prstClr val="white"/>
                </a:solidFill>
                <a:latin typeface="Trebuchet MS" panose="020B0603020202020204"/>
                <a:ea typeface="ＭＳ Ｐゴシック" panose="020B0600070205080204" pitchFamily="50" charset="-128"/>
              </a:rPr>
              <a:t>による</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画像や説明文といった、必要な要素の</a:t>
            </a:r>
            <a:endPar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ja-JP" sz="2800" dirty="0">
                <a:solidFill>
                  <a:prstClr val="white"/>
                </a:solidFill>
                <a:latin typeface="Trebuchet MS" panose="020B0603020202020204"/>
                <a:ea typeface="ＭＳ Ｐゴシック" panose="020B0600070205080204" pitchFamily="50" charset="-128"/>
              </a:rPr>
              <a:t>	</a:t>
            </a:r>
            <a:r>
              <a:rPr kumimoji="1" lang="ja-JP" altLang="en-US" sz="2800" dirty="0">
                <a:solidFill>
                  <a:prstClr val="white"/>
                </a:solidFill>
                <a:latin typeface="Trebuchet MS" panose="020B0603020202020204"/>
                <a:ea typeface="ＭＳ Ｐゴシック" panose="020B0600070205080204" pitchFamily="50" charset="-128"/>
              </a:rPr>
              <a:t>　取得</a:t>
            </a:r>
            <a:endPar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endParaRPr>
          </a:p>
        </p:txBody>
      </p:sp>
    </p:spTree>
    <p:extLst>
      <p:ext uri="{BB962C8B-B14F-4D97-AF65-F5344CB8AC3E}">
        <p14:creationId xmlns:p14="http://schemas.microsoft.com/office/powerpoint/2010/main" val="971417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925303-494D-4D2F-A4B8-04049A529BF4}"/>
              </a:ext>
            </a:extLst>
          </p:cNvPr>
          <p:cNvSpPr>
            <a:spLocks noGrp="1"/>
          </p:cNvSpPr>
          <p:nvPr>
            <p:ph type="title"/>
          </p:nvPr>
        </p:nvSpPr>
        <p:spPr/>
        <p:txBody>
          <a:bodyPr/>
          <a:lstStyle/>
          <a:p>
            <a:r>
              <a:rPr kumimoji="1" lang="ja-JP" altLang="en-US" dirty="0"/>
              <a:t>画面キャプチャ①</a:t>
            </a:r>
          </a:p>
        </p:txBody>
      </p:sp>
      <p:pic>
        <p:nvPicPr>
          <p:cNvPr id="5" name="図 4">
            <a:extLst>
              <a:ext uri="{FF2B5EF4-FFF2-40B4-BE49-F238E27FC236}">
                <a16:creationId xmlns:a16="http://schemas.microsoft.com/office/drawing/2014/main" id="{5A359C09-C0A2-4897-9A3B-492BA190B3AC}"/>
              </a:ext>
            </a:extLst>
          </p:cNvPr>
          <p:cNvPicPr>
            <a:picLocks noChangeAspect="1"/>
          </p:cNvPicPr>
          <p:nvPr/>
        </p:nvPicPr>
        <p:blipFill>
          <a:blip r:embed="rId2"/>
          <a:stretch>
            <a:fillRect/>
          </a:stretch>
        </p:blipFill>
        <p:spPr>
          <a:xfrm>
            <a:off x="150328" y="2230579"/>
            <a:ext cx="7045601" cy="4090707"/>
          </a:xfrm>
          <a:prstGeom prst="rect">
            <a:avLst/>
          </a:prstGeom>
        </p:spPr>
      </p:pic>
      <p:sp>
        <p:nvSpPr>
          <p:cNvPr id="6" name="楕円 5">
            <a:extLst>
              <a:ext uri="{FF2B5EF4-FFF2-40B4-BE49-F238E27FC236}">
                <a16:creationId xmlns:a16="http://schemas.microsoft.com/office/drawing/2014/main" id="{8CC79D21-5C1A-4A9D-B9B5-B6484D0D328C}"/>
              </a:ext>
            </a:extLst>
          </p:cNvPr>
          <p:cNvSpPr/>
          <p:nvPr/>
        </p:nvSpPr>
        <p:spPr>
          <a:xfrm>
            <a:off x="914400" y="2504661"/>
            <a:ext cx="5337313" cy="12523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コネクタ 7">
            <a:extLst>
              <a:ext uri="{FF2B5EF4-FFF2-40B4-BE49-F238E27FC236}">
                <a16:creationId xmlns:a16="http://schemas.microsoft.com/office/drawing/2014/main" id="{08D15131-3C3F-4D63-9978-C54C5A607B3F}"/>
              </a:ext>
            </a:extLst>
          </p:cNvPr>
          <p:cNvCxnSpPr>
            <a:stCxn id="6" idx="6"/>
          </p:cNvCxnSpPr>
          <p:nvPr/>
        </p:nvCxnSpPr>
        <p:spPr>
          <a:xfrm flipV="1">
            <a:off x="6251713" y="2504661"/>
            <a:ext cx="2107096" cy="62616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22E5390D-6B6A-4BC4-9DC9-B90EAF2D92DC}"/>
              </a:ext>
            </a:extLst>
          </p:cNvPr>
          <p:cNvSpPr txBox="1"/>
          <p:nvPr/>
        </p:nvSpPr>
        <p:spPr>
          <a:xfrm>
            <a:off x="8438321" y="2325757"/>
            <a:ext cx="3419061" cy="923330"/>
          </a:xfrm>
          <a:prstGeom prst="rect">
            <a:avLst/>
          </a:prstGeom>
          <a:noFill/>
        </p:spPr>
        <p:txBody>
          <a:bodyPr wrap="square" rtlCol="0">
            <a:spAutoFit/>
          </a:bodyPr>
          <a:lstStyle/>
          <a:p>
            <a:r>
              <a:rPr kumimoji="1" lang="ja-JP" altLang="en-US" dirty="0">
                <a:solidFill>
                  <a:srgbClr val="FF0000"/>
                </a:solidFill>
              </a:rPr>
              <a:t>タイトルと説明文</a:t>
            </a:r>
            <a:endParaRPr kumimoji="1" lang="en-US" altLang="ja-JP" dirty="0">
              <a:solidFill>
                <a:srgbClr val="FF0000"/>
              </a:solidFill>
            </a:endParaRPr>
          </a:p>
          <a:p>
            <a:r>
              <a:rPr kumimoji="1" lang="en-US" altLang="ja-JP" dirty="0">
                <a:solidFill>
                  <a:srgbClr val="FF0000"/>
                </a:solidFill>
              </a:rPr>
              <a:t>(</a:t>
            </a:r>
            <a:r>
              <a:rPr kumimoji="1" lang="ja-JP" altLang="en-US" dirty="0">
                <a:solidFill>
                  <a:srgbClr val="FF0000"/>
                </a:solidFill>
              </a:rPr>
              <a:t>ウェブスクレイピングにより、</a:t>
            </a:r>
            <a:r>
              <a:rPr kumimoji="1" lang="en-US" altLang="ja-JP" dirty="0">
                <a:solidFill>
                  <a:srgbClr val="FF0000"/>
                </a:solidFill>
              </a:rPr>
              <a:t>Web</a:t>
            </a:r>
            <a:r>
              <a:rPr kumimoji="1" lang="ja-JP" altLang="en-US" dirty="0">
                <a:solidFill>
                  <a:srgbClr val="FF0000"/>
                </a:solidFill>
              </a:rPr>
              <a:t>サイトから取得</a:t>
            </a:r>
            <a:r>
              <a:rPr kumimoji="1" lang="en-US" altLang="ja-JP" dirty="0">
                <a:solidFill>
                  <a:srgbClr val="FF0000"/>
                </a:solidFill>
              </a:rPr>
              <a:t>)</a:t>
            </a:r>
            <a:endParaRPr kumimoji="1" lang="ja-JP" altLang="en-US" dirty="0">
              <a:solidFill>
                <a:srgbClr val="FF0000"/>
              </a:solidFill>
            </a:endParaRPr>
          </a:p>
        </p:txBody>
      </p:sp>
      <p:sp>
        <p:nvSpPr>
          <p:cNvPr id="10" name="楕円 9">
            <a:extLst>
              <a:ext uri="{FF2B5EF4-FFF2-40B4-BE49-F238E27FC236}">
                <a16:creationId xmlns:a16="http://schemas.microsoft.com/office/drawing/2014/main" id="{3F22C408-EDBB-474A-A040-5540B8405091}"/>
              </a:ext>
            </a:extLst>
          </p:cNvPr>
          <p:cNvSpPr/>
          <p:nvPr/>
        </p:nvSpPr>
        <p:spPr>
          <a:xfrm>
            <a:off x="680321" y="4283767"/>
            <a:ext cx="4422912" cy="18288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2" name="直線コネクタ 11">
            <a:extLst>
              <a:ext uri="{FF2B5EF4-FFF2-40B4-BE49-F238E27FC236}">
                <a16:creationId xmlns:a16="http://schemas.microsoft.com/office/drawing/2014/main" id="{029CA9DD-036B-48ED-8F64-6EF760452642}"/>
              </a:ext>
            </a:extLst>
          </p:cNvPr>
          <p:cNvCxnSpPr>
            <a:stCxn id="10" idx="6"/>
          </p:cNvCxnSpPr>
          <p:nvPr/>
        </p:nvCxnSpPr>
        <p:spPr>
          <a:xfrm flipV="1">
            <a:off x="5103233" y="3756991"/>
            <a:ext cx="3335088" cy="14411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A58F3D40-4633-4540-814D-03F1B8093C43}"/>
              </a:ext>
            </a:extLst>
          </p:cNvPr>
          <p:cNvSpPr txBox="1"/>
          <p:nvPr/>
        </p:nvSpPr>
        <p:spPr>
          <a:xfrm>
            <a:off x="8438321" y="3543874"/>
            <a:ext cx="3419061" cy="369332"/>
          </a:xfrm>
          <a:prstGeom prst="rect">
            <a:avLst/>
          </a:prstGeom>
          <a:noFill/>
        </p:spPr>
        <p:txBody>
          <a:bodyPr wrap="square" rtlCol="0">
            <a:spAutoFit/>
          </a:bodyPr>
          <a:lstStyle/>
          <a:p>
            <a:r>
              <a:rPr kumimoji="1" lang="ja-JP" altLang="en-US" dirty="0">
                <a:solidFill>
                  <a:srgbClr val="FF0000"/>
                </a:solidFill>
              </a:rPr>
              <a:t>日時のリアルタイム表示</a:t>
            </a:r>
            <a:endParaRPr kumimoji="1" lang="en-US" altLang="ja-JP" dirty="0">
              <a:solidFill>
                <a:srgbClr val="FF0000"/>
              </a:solidFill>
            </a:endParaRPr>
          </a:p>
        </p:txBody>
      </p:sp>
      <p:sp>
        <p:nvSpPr>
          <p:cNvPr id="14" name="楕円 13">
            <a:extLst>
              <a:ext uri="{FF2B5EF4-FFF2-40B4-BE49-F238E27FC236}">
                <a16:creationId xmlns:a16="http://schemas.microsoft.com/office/drawing/2014/main" id="{70FA3DE6-CD81-4DDF-A9A9-FC3927C9C2D3}"/>
              </a:ext>
            </a:extLst>
          </p:cNvPr>
          <p:cNvSpPr/>
          <p:nvPr/>
        </p:nvSpPr>
        <p:spPr>
          <a:xfrm>
            <a:off x="1033670" y="5856742"/>
            <a:ext cx="805070" cy="37926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 name="直線コネクタ 15">
            <a:extLst>
              <a:ext uri="{FF2B5EF4-FFF2-40B4-BE49-F238E27FC236}">
                <a16:creationId xmlns:a16="http://schemas.microsoft.com/office/drawing/2014/main" id="{E87471C1-B1B1-423D-B404-C63A0D5922C2}"/>
              </a:ext>
            </a:extLst>
          </p:cNvPr>
          <p:cNvCxnSpPr>
            <a:stCxn id="14" idx="4"/>
          </p:cNvCxnSpPr>
          <p:nvPr/>
        </p:nvCxnSpPr>
        <p:spPr>
          <a:xfrm>
            <a:off x="1436205" y="6236011"/>
            <a:ext cx="0" cy="26418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D8FE597F-BC00-4AA8-910A-7742BFF5983F}"/>
              </a:ext>
            </a:extLst>
          </p:cNvPr>
          <p:cNvSpPr txBox="1"/>
          <p:nvPr/>
        </p:nvSpPr>
        <p:spPr>
          <a:xfrm>
            <a:off x="789652" y="6478730"/>
            <a:ext cx="3419061" cy="369332"/>
          </a:xfrm>
          <a:prstGeom prst="rect">
            <a:avLst/>
          </a:prstGeom>
          <a:noFill/>
        </p:spPr>
        <p:txBody>
          <a:bodyPr wrap="square" rtlCol="0">
            <a:spAutoFit/>
          </a:bodyPr>
          <a:lstStyle/>
          <a:p>
            <a:r>
              <a:rPr kumimoji="1" lang="ja-JP" altLang="en-US" dirty="0">
                <a:solidFill>
                  <a:srgbClr val="FF0000"/>
                </a:solidFill>
              </a:rPr>
              <a:t>関連画像への外部リンク</a:t>
            </a:r>
            <a:endParaRPr kumimoji="1" lang="en-US" altLang="ja-JP" dirty="0">
              <a:solidFill>
                <a:srgbClr val="FF0000"/>
              </a:solidFill>
            </a:endParaRPr>
          </a:p>
        </p:txBody>
      </p:sp>
    </p:spTree>
    <p:extLst>
      <p:ext uri="{BB962C8B-B14F-4D97-AF65-F5344CB8AC3E}">
        <p14:creationId xmlns:p14="http://schemas.microsoft.com/office/powerpoint/2010/main" val="885143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925303-494D-4D2F-A4B8-04049A529BF4}"/>
              </a:ext>
            </a:extLst>
          </p:cNvPr>
          <p:cNvSpPr>
            <a:spLocks noGrp="1"/>
          </p:cNvSpPr>
          <p:nvPr>
            <p:ph type="title"/>
          </p:nvPr>
        </p:nvSpPr>
        <p:spPr/>
        <p:txBody>
          <a:bodyPr/>
          <a:lstStyle/>
          <a:p>
            <a:r>
              <a:rPr kumimoji="1" lang="ja-JP" altLang="en-US" dirty="0"/>
              <a:t>画面キャプチャ② </a:t>
            </a:r>
            <a:r>
              <a:rPr kumimoji="1" lang="en-US" altLang="ja-JP" dirty="0"/>
              <a:t>(</a:t>
            </a:r>
            <a:r>
              <a:rPr kumimoji="1" lang="ja-JP" altLang="en-US" dirty="0"/>
              <a:t>リロード後とリンク先</a:t>
            </a:r>
            <a:r>
              <a:rPr kumimoji="1" lang="en-US" altLang="ja-JP" dirty="0"/>
              <a:t>)</a:t>
            </a:r>
            <a:endParaRPr kumimoji="1" lang="ja-JP" altLang="en-US" dirty="0"/>
          </a:p>
        </p:txBody>
      </p:sp>
      <p:pic>
        <p:nvPicPr>
          <p:cNvPr id="4" name="図 3">
            <a:extLst>
              <a:ext uri="{FF2B5EF4-FFF2-40B4-BE49-F238E27FC236}">
                <a16:creationId xmlns:a16="http://schemas.microsoft.com/office/drawing/2014/main" id="{CE41A2BA-842A-467D-87FC-77336ACAD003}"/>
              </a:ext>
            </a:extLst>
          </p:cNvPr>
          <p:cNvPicPr>
            <a:picLocks noChangeAspect="1"/>
          </p:cNvPicPr>
          <p:nvPr/>
        </p:nvPicPr>
        <p:blipFill>
          <a:blip r:embed="rId2"/>
          <a:stretch>
            <a:fillRect/>
          </a:stretch>
        </p:blipFill>
        <p:spPr>
          <a:xfrm>
            <a:off x="166698" y="2454642"/>
            <a:ext cx="5766963" cy="3354069"/>
          </a:xfrm>
          <a:prstGeom prst="rect">
            <a:avLst/>
          </a:prstGeom>
        </p:spPr>
      </p:pic>
      <p:pic>
        <p:nvPicPr>
          <p:cNvPr id="6" name="図 5">
            <a:extLst>
              <a:ext uri="{FF2B5EF4-FFF2-40B4-BE49-F238E27FC236}">
                <a16:creationId xmlns:a16="http://schemas.microsoft.com/office/drawing/2014/main" id="{65458D1F-83C3-4A3D-9253-34D5398BFC00}"/>
              </a:ext>
            </a:extLst>
          </p:cNvPr>
          <p:cNvPicPr>
            <a:picLocks noChangeAspect="1"/>
          </p:cNvPicPr>
          <p:nvPr/>
        </p:nvPicPr>
        <p:blipFill>
          <a:blip r:embed="rId3"/>
          <a:stretch>
            <a:fillRect/>
          </a:stretch>
        </p:blipFill>
        <p:spPr>
          <a:xfrm>
            <a:off x="6192852" y="2454642"/>
            <a:ext cx="5764352" cy="3354069"/>
          </a:xfrm>
          <a:prstGeom prst="rect">
            <a:avLst/>
          </a:prstGeom>
        </p:spPr>
      </p:pic>
      <p:sp>
        <p:nvSpPr>
          <p:cNvPr id="7" name="テキスト ボックス 6">
            <a:extLst>
              <a:ext uri="{FF2B5EF4-FFF2-40B4-BE49-F238E27FC236}">
                <a16:creationId xmlns:a16="http://schemas.microsoft.com/office/drawing/2014/main" id="{9312344C-9A48-4160-805A-79B7718505CB}"/>
              </a:ext>
            </a:extLst>
          </p:cNvPr>
          <p:cNvSpPr txBox="1"/>
          <p:nvPr/>
        </p:nvSpPr>
        <p:spPr>
          <a:xfrm>
            <a:off x="838722" y="5808711"/>
            <a:ext cx="4422913" cy="369332"/>
          </a:xfrm>
          <a:prstGeom prst="rect">
            <a:avLst/>
          </a:prstGeom>
          <a:noFill/>
        </p:spPr>
        <p:txBody>
          <a:bodyPr wrap="square" rtlCol="0">
            <a:spAutoFit/>
          </a:bodyPr>
          <a:lstStyle/>
          <a:p>
            <a:pPr algn="ctr"/>
            <a:r>
              <a:rPr kumimoji="1" lang="ja-JP" altLang="en-US" dirty="0"/>
              <a:t>リロード後に内容が変わる</a:t>
            </a:r>
          </a:p>
        </p:txBody>
      </p:sp>
      <p:sp>
        <p:nvSpPr>
          <p:cNvPr id="8" name="テキスト ボックス 7">
            <a:extLst>
              <a:ext uri="{FF2B5EF4-FFF2-40B4-BE49-F238E27FC236}">
                <a16:creationId xmlns:a16="http://schemas.microsoft.com/office/drawing/2014/main" id="{B4D8B00C-CA22-45AB-ABBA-CAA269D20D23}"/>
              </a:ext>
            </a:extLst>
          </p:cNvPr>
          <p:cNvSpPr txBox="1"/>
          <p:nvPr/>
        </p:nvSpPr>
        <p:spPr>
          <a:xfrm>
            <a:off x="6863571" y="5868427"/>
            <a:ext cx="4422913" cy="369332"/>
          </a:xfrm>
          <a:prstGeom prst="rect">
            <a:avLst/>
          </a:prstGeom>
          <a:noFill/>
        </p:spPr>
        <p:txBody>
          <a:bodyPr wrap="square" rtlCol="0">
            <a:spAutoFit/>
          </a:bodyPr>
          <a:lstStyle/>
          <a:p>
            <a:pPr algn="ctr"/>
            <a:r>
              <a:rPr kumimoji="1" lang="ja-JP" altLang="en-US" dirty="0"/>
              <a:t>「</a:t>
            </a:r>
            <a:r>
              <a:rPr kumimoji="1" lang="en-US" altLang="ja-JP" dirty="0"/>
              <a:t>more images</a:t>
            </a:r>
            <a:r>
              <a:rPr kumimoji="1" lang="ja-JP" altLang="en-US" dirty="0"/>
              <a:t>」で関連画像リンクへ飛ぶ</a:t>
            </a:r>
          </a:p>
        </p:txBody>
      </p:sp>
    </p:spTree>
    <p:extLst>
      <p:ext uri="{BB962C8B-B14F-4D97-AF65-F5344CB8AC3E}">
        <p14:creationId xmlns:p14="http://schemas.microsoft.com/office/powerpoint/2010/main" val="3437980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925303-494D-4D2F-A4B8-04049A529BF4}"/>
              </a:ext>
            </a:extLst>
          </p:cNvPr>
          <p:cNvSpPr>
            <a:spLocks noGrp="1"/>
          </p:cNvSpPr>
          <p:nvPr>
            <p:ph type="title"/>
          </p:nvPr>
        </p:nvSpPr>
        <p:spPr/>
        <p:txBody>
          <a:bodyPr/>
          <a:lstStyle/>
          <a:p>
            <a:r>
              <a:rPr kumimoji="1" lang="ja-JP" altLang="en-US" dirty="0"/>
              <a:t>画面キャプチャ③ </a:t>
            </a:r>
            <a:r>
              <a:rPr kumimoji="1" lang="en-US" altLang="ja-JP" dirty="0"/>
              <a:t>(</a:t>
            </a:r>
            <a:r>
              <a:rPr kumimoji="1" lang="ja-JP" altLang="en-US" dirty="0"/>
              <a:t>失敗例</a:t>
            </a:r>
            <a:r>
              <a:rPr kumimoji="1" lang="en-US" altLang="ja-JP" dirty="0"/>
              <a:t>)</a:t>
            </a:r>
            <a:endParaRPr kumimoji="1" lang="ja-JP" altLang="en-US" dirty="0"/>
          </a:p>
        </p:txBody>
      </p:sp>
      <p:pic>
        <p:nvPicPr>
          <p:cNvPr id="4" name="図 3">
            <a:extLst>
              <a:ext uri="{FF2B5EF4-FFF2-40B4-BE49-F238E27FC236}">
                <a16:creationId xmlns:a16="http://schemas.microsoft.com/office/drawing/2014/main" id="{A244F9C4-F16E-4CF9-82F0-6025EC5E0399}"/>
              </a:ext>
            </a:extLst>
          </p:cNvPr>
          <p:cNvPicPr>
            <a:picLocks noChangeAspect="1"/>
          </p:cNvPicPr>
          <p:nvPr/>
        </p:nvPicPr>
        <p:blipFill>
          <a:blip r:embed="rId2"/>
          <a:stretch>
            <a:fillRect/>
          </a:stretch>
        </p:blipFill>
        <p:spPr>
          <a:xfrm>
            <a:off x="191441" y="2237274"/>
            <a:ext cx="7103881" cy="4104763"/>
          </a:xfrm>
          <a:prstGeom prst="rect">
            <a:avLst/>
          </a:prstGeom>
        </p:spPr>
      </p:pic>
      <p:sp>
        <p:nvSpPr>
          <p:cNvPr id="5" name="テキスト ボックス 4">
            <a:extLst>
              <a:ext uri="{FF2B5EF4-FFF2-40B4-BE49-F238E27FC236}">
                <a16:creationId xmlns:a16="http://schemas.microsoft.com/office/drawing/2014/main" id="{EB9FA87D-8D77-4D4D-A0A4-6DDE8324321F}"/>
              </a:ext>
            </a:extLst>
          </p:cNvPr>
          <p:cNvSpPr txBox="1"/>
          <p:nvPr/>
        </p:nvSpPr>
        <p:spPr>
          <a:xfrm>
            <a:off x="7553739" y="2237274"/>
            <a:ext cx="4333461" cy="2677656"/>
          </a:xfrm>
          <a:prstGeom prst="rect">
            <a:avLst/>
          </a:prstGeom>
          <a:noFill/>
        </p:spPr>
        <p:txBody>
          <a:bodyPr wrap="square" rtlCol="0">
            <a:spAutoFit/>
          </a:bodyPr>
          <a:lstStyle/>
          <a:p>
            <a:r>
              <a:rPr kumimoji="1" lang="ja-JP" altLang="en-US" sz="2800" dirty="0"/>
              <a:t>　今回、ウェブスクレイピングで取得した画像はサイズが統一されていないため、極端に画像の高さが短いと左図のように説明文と日時の表示が重なってしまう。</a:t>
            </a:r>
          </a:p>
        </p:txBody>
      </p:sp>
    </p:spTree>
    <p:extLst>
      <p:ext uri="{BB962C8B-B14F-4D97-AF65-F5344CB8AC3E}">
        <p14:creationId xmlns:p14="http://schemas.microsoft.com/office/powerpoint/2010/main" val="2064382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925303-494D-4D2F-A4B8-04049A529BF4}"/>
              </a:ext>
            </a:extLst>
          </p:cNvPr>
          <p:cNvSpPr>
            <a:spLocks noGrp="1"/>
          </p:cNvSpPr>
          <p:nvPr>
            <p:ph type="title"/>
          </p:nvPr>
        </p:nvSpPr>
        <p:spPr/>
        <p:txBody>
          <a:bodyPr/>
          <a:lstStyle/>
          <a:p>
            <a:r>
              <a:rPr kumimoji="1" lang="ja-JP" altLang="en-US" dirty="0"/>
              <a:t>感想</a:t>
            </a:r>
          </a:p>
        </p:txBody>
      </p:sp>
      <p:sp>
        <p:nvSpPr>
          <p:cNvPr id="3" name="テキスト ボックス 2">
            <a:extLst>
              <a:ext uri="{FF2B5EF4-FFF2-40B4-BE49-F238E27FC236}">
                <a16:creationId xmlns:a16="http://schemas.microsoft.com/office/drawing/2014/main" id="{C355AA0F-3B67-40B1-B425-469A07BBF45E}"/>
              </a:ext>
            </a:extLst>
          </p:cNvPr>
          <p:cNvSpPr txBox="1"/>
          <p:nvPr/>
        </p:nvSpPr>
        <p:spPr>
          <a:xfrm>
            <a:off x="375557" y="2367643"/>
            <a:ext cx="10793186" cy="440120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　今回は、</a:t>
            </a:r>
            <a:r>
              <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PC</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のロック画面で表示される綺麗な景色の画像から着想を得て</a:t>
            </a:r>
            <a:r>
              <a:rPr kumimoji="1" lang="ja-JP" altLang="en-US" sz="2800" dirty="0" err="1">
                <a:solidFill>
                  <a:prstClr val="white"/>
                </a:solidFill>
                <a:latin typeface="Trebuchet MS" panose="020B0603020202020204"/>
                <a:ea typeface="ＭＳ Ｐゴシック" panose="020B0600070205080204" pitchFamily="50" charset="-128"/>
              </a:rPr>
              <a:t>、</a:t>
            </a:r>
            <a:r>
              <a:rPr kumimoji="1" lang="ja-JP" altLang="en-US" sz="2800" dirty="0">
                <a:solidFill>
                  <a:prstClr val="white"/>
                </a:solidFill>
                <a:latin typeface="Trebuchet MS" panose="020B0603020202020204"/>
                <a:ea typeface="ＭＳ Ｐゴシック" panose="020B0600070205080204" pitchFamily="50" charset="-128"/>
              </a:rPr>
              <a:t>本課題に取り組んだが、実際には取り込んだ画像を背景画像に設定するとうまく、説明文やタイトルを中央に配置できなかったり、画像の大きさはサイトに依存するため、全スライドのような場合に対処できなかったりと細かい部分でたくさん苦労した。そのため、単純な</a:t>
            </a:r>
            <a:r>
              <a:rPr kumimoji="1" lang="en-US" altLang="ja-JP" sz="2800" dirty="0">
                <a:solidFill>
                  <a:prstClr val="white"/>
                </a:solidFill>
                <a:latin typeface="Trebuchet MS" panose="020B0603020202020204"/>
                <a:ea typeface="ＭＳ Ｐゴシック" panose="020B0600070205080204" pitchFamily="50" charset="-128"/>
              </a:rPr>
              <a:t>Web</a:t>
            </a:r>
            <a:r>
              <a:rPr kumimoji="1" lang="ja-JP" altLang="en-US" sz="2800" dirty="0">
                <a:solidFill>
                  <a:prstClr val="white"/>
                </a:solidFill>
                <a:latin typeface="Trebuchet MS" panose="020B0603020202020204"/>
                <a:ea typeface="ＭＳ Ｐゴシック" panose="020B0600070205080204" pitchFamily="50" charset="-128"/>
              </a:rPr>
              <a:t>アプリケーションであっても、実際にそれを実装するのは大変だと実感した。</a:t>
            </a:r>
            <a:endParaRPr kumimoji="1" lang="en-US" altLang="ja-JP" sz="2800" dirty="0">
              <a:solidFill>
                <a:prstClr val="white"/>
              </a:solidFill>
              <a:latin typeface="Trebuchet MS" panose="020B0603020202020204"/>
              <a:ea typeface="ＭＳ Ｐゴシック" panose="020B0600070205080204" pitchFamily="50" charset="-128"/>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　また、今回の実習を通して学んだ</a:t>
            </a:r>
            <a:r>
              <a:rPr kumimoji="1" lang="en-US" altLang="ja-JP" sz="2800" dirty="0">
                <a:solidFill>
                  <a:prstClr val="white"/>
                </a:solidFill>
                <a:latin typeface="Trebuchet MS" panose="020B0603020202020204"/>
                <a:ea typeface="ＭＳ Ｐゴシック" panose="020B0600070205080204" pitchFamily="50" charset="-128"/>
              </a:rPr>
              <a:t>Web</a:t>
            </a:r>
            <a:r>
              <a:rPr kumimoji="1" lang="ja-JP" altLang="en-US" sz="2800" dirty="0">
                <a:solidFill>
                  <a:prstClr val="white"/>
                </a:solidFill>
                <a:latin typeface="Trebuchet MS" panose="020B0603020202020204"/>
                <a:ea typeface="ＭＳ Ｐゴシック" panose="020B0600070205080204" pitchFamily="50" charset="-128"/>
              </a:rPr>
              <a:t>アプリケーション開発の基礎的な部分を活かして自分でも</a:t>
            </a:r>
            <a:r>
              <a:rPr kumimoji="1" lang="en-US" altLang="ja-JP" sz="2800" dirty="0">
                <a:solidFill>
                  <a:prstClr val="white"/>
                </a:solidFill>
                <a:latin typeface="Trebuchet MS" panose="020B0603020202020204"/>
                <a:ea typeface="ＭＳ Ｐゴシック" panose="020B0600070205080204" pitchFamily="50" charset="-128"/>
              </a:rPr>
              <a:t>Web</a:t>
            </a:r>
            <a:r>
              <a:rPr kumimoji="1" lang="ja-JP" altLang="en-US" sz="2800" dirty="0">
                <a:solidFill>
                  <a:prstClr val="white"/>
                </a:solidFill>
                <a:latin typeface="Trebuchet MS" panose="020B0603020202020204"/>
                <a:ea typeface="ＭＳ Ｐゴシック" panose="020B0600070205080204" pitchFamily="50" charset="-128"/>
              </a:rPr>
              <a:t>サイトの構築などを自宅でやってみたいなと思った。</a:t>
            </a:r>
            <a:endParaRPr kumimoji="1" lang="en-US" altLang="ja-JP" sz="2800" dirty="0">
              <a:solidFill>
                <a:prstClr val="white"/>
              </a:solidFill>
              <a:latin typeface="Trebuchet MS" panose="020B0603020202020204"/>
              <a:ea typeface="ＭＳ Ｐゴシック" panose="020B0600070205080204" pitchFamily="50" charset="-128"/>
            </a:endParaRPr>
          </a:p>
          <a:p>
            <a:pPr marL="0" marR="0" lvl="0" indent="0" algn="r" defTabSz="457200" rtl="0" eaLnBrk="1" fontAlgn="auto" latinLnBrk="0" hangingPunct="1">
              <a:lnSpc>
                <a:spcPct val="100000"/>
              </a:lnSpc>
              <a:spcBef>
                <a:spcPts val="0"/>
              </a:spcBef>
              <a:spcAft>
                <a:spcPts val="0"/>
              </a:spcAft>
              <a:buClrTx/>
              <a:buSzTx/>
              <a:buFontTx/>
              <a:buNone/>
              <a:tabLst/>
              <a:defRPr/>
            </a:pPr>
            <a:r>
              <a:rPr kumimoji="1" lang="ja-JP" altLang="en-US" sz="2800" dirty="0" err="1">
                <a:solidFill>
                  <a:prstClr val="white"/>
                </a:solidFill>
                <a:latin typeface="Trebuchet MS" panose="020B0603020202020204"/>
                <a:ea typeface="ＭＳ Ｐゴシック" panose="020B0600070205080204" pitchFamily="50" charset="-128"/>
              </a:rPr>
              <a:t>ー</a:t>
            </a:r>
            <a:r>
              <a:rPr kumimoji="1" lang="ja-JP" altLang="en-US" sz="2800" dirty="0">
                <a:solidFill>
                  <a:prstClr val="white"/>
                </a:solidFill>
                <a:latin typeface="Trebuchet MS" panose="020B0603020202020204"/>
                <a:ea typeface="ＭＳ Ｐゴシック" panose="020B0600070205080204" pitchFamily="50" charset="-128"/>
              </a:rPr>
              <a:t>石野 聖也</a:t>
            </a:r>
            <a:endPar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endParaRPr>
          </a:p>
        </p:txBody>
      </p:sp>
    </p:spTree>
    <p:extLst>
      <p:ext uri="{BB962C8B-B14F-4D97-AF65-F5344CB8AC3E}">
        <p14:creationId xmlns:p14="http://schemas.microsoft.com/office/powerpoint/2010/main" val="2656770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925303-494D-4D2F-A4B8-04049A529BF4}"/>
              </a:ext>
            </a:extLst>
          </p:cNvPr>
          <p:cNvSpPr>
            <a:spLocks noGrp="1"/>
          </p:cNvSpPr>
          <p:nvPr>
            <p:ph type="title"/>
          </p:nvPr>
        </p:nvSpPr>
        <p:spPr/>
        <p:txBody>
          <a:bodyPr/>
          <a:lstStyle/>
          <a:p>
            <a:r>
              <a:rPr kumimoji="1" lang="ja-JP" altLang="en-US" dirty="0"/>
              <a:t>感想</a:t>
            </a:r>
          </a:p>
        </p:txBody>
      </p:sp>
      <p:sp>
        <p:nvSpPr>
          <p:cNvPr id="3" name="テキスト ボックス 2">
            <a:extLst>
              <a:ext uri="{FF2B5EF4-FFF2-40B4-BE49-F238E27FC236}">
                <a16:creationId xmlns:a16="http://schemas.microsoft.com/office/drawing/2014/main" id="{C355AA0F-3B67-40B1-B425-469A07BBF45E}"/>
              </a:ext>
            </a:extLst>
          </p:cNvPr>
          <p:cNvSpPr txBox="1"/>
          <p:nvPr/>
        </p:nvSpPr>
        <p:spPr>
          <a:xfrm>
            <a:off x="375557" y="2367643"/>
            <a:ext cx="10793186" cy="224676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　</a:t>
            </a:r>
            <a:r>
              <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python</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のウェブスクレイピングと</a:t>
            </a:r>
            <a:r>
              <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html</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を利用して独自のウェブアプリを作成することでそれらの知識を身につけることができた。自分の思うようにできない部分も多々あったので、それらを改善できるよう今後も学習していきたいと思った。</a:t>
            </a:r>
            <a:endParaRPr kumimoji="1" lang="en-US" altLang="ja-JP"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endParaRPr>
          </a:p>
          <a:p>
            <a:pPr marL="0" marR="0" lvl="0" indent="0" algn="r" defTabSz="457200" rtl="0" eaLnBrk="1" fontAlgn="auto" latinLnBrk="0" hangingPunct="1">
              <a:lnSpc>
                <a:spcPct val="100000"/>
              </a:lnSpc>
              <a:spcBef>
                <a:spcPts val="0"/>
              </a:spcBef>
              <a:spcAft>
                <a:spcPts val="0"/>
              </a:spcAft>
              <a:buClrTx/>
              <a:buSzTx/>
              <a:buFontTx/>
              <a:buNone/>
              <a:tabLst/>
              <a:defRPr/>
            </a:pPr>
            <a:r>
              <a:rPr kumimoji="1" lang="ja-JP" altLang="en-US" sz="2800" dirty="0" err="1">
                <a:solidFill>
                  <a:prstClr val="white"/>
                </a:solidFill>
                <a:latin typeface="Trebuchet MS" panose="020B0603020202020204"/>
                <a:ea typeface="ＭＳ Ｐゴシック" panose="020B0600070205080204" pitchFamily="50" charset="-128"/>
              </a:rPr>
              <a:t>ー</a:t>
            </a:r>
            <a:r>
              <a:rPr kumimoji="1" lang="ja-JP" altLang="en-US" sz="2800" b="0" i="0" u="none" strike="noStrike" kern="1200" cap="none" spc="0" normalizeH="0" baseline="0" noProof="0" dirty="0">
                <a:ln>
                  <a:noFill/>
                </a:ln>
                <a:solidFill>
                  <a:prstClr val="white"/>
                </a:solidFill>
                <a:effectLst/>
                <a:uLnTx/>
                <a:uFillTx/>
                <a:latin typeface="Trebuchet MS" panose="020B0603020202020204"/>
                <a:ea typeface="ＭＳ Ｐゴシック" panose="020B0600070205080204" pitchFamily="50" charset="-128"/>
                <a:cs typeface="+mn-cs"/>
              </a:rPr>
              <a:t>小座間 元晴</a:t>
            </a:r>
          </a:p>
        </p:txBody>
      </p:sp>
    </p:spTree>
    <p:extLst>
      <p:ext uri="{BB962C8B-B14F-4D97-AF65-F5344CB8AC3E}">
        <p14:creationId xmlns:p14="http://schemas.microsoft.com/office/powerpoint/2010/main" val="632355178"/>
      </p:ext>
    </p:extLst>
  </p:cSld>
  <p:clrMapOvr>
    <a:masterClrMapping/>
  </p:clrMapOvr>
</p:sld>
</file>

<file path=ppt/theme/theme1.xml><?xml version="1.0" encoding="utf-8"?>
<a:theme xmlns:a="http://schemas.openxmlformats.org/drawingml/2006/main" name="ベルリン">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docProps/app.xml><?xml version="1.0" encoding="utf-8"?>
<Properties xmlns="http://schemas.openxmlformats.org/officeDocument/2006/extended-properties" xmlns:vt="http://schemas.openxmlformats.org/officeDocument/2006/docPropsVTypes">
  <Template>TM04033917[[fn=ベルリン]]</Template>
  <TotalTime>132</TotalTime>
  <Words>164</Words>
  <Application>Microsoft Office PowerPoint</Application>
  <PresentationFormat>ワイド画面</PresentationFormat>
  <Paragraphs>39</Paragraphs>
  <Slides>10</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10</vt:i4>
      </vt:variant>
    </vt:vector>
  </HeadingPairs>
  <TitlesOfParts>
    <vt:vector size="14" baseType="lpstr">
      <vt:lpstr>ＭＳ Ｐゴシック</vt:lpstr>
      <vt:lpstr>Arial</vt:lpstr>
      <vt:lpstr>Trebuchet MS</vt:lpstr>
      <vt:lpstr>ベルリン</vt:lpstr>
      <vt:lpstr>情報総合プログラミング実習Ⅱ 最終課題</vt:lpstr>
      <vt:lpstr>概要</vt:lpstr>
      <vt:lpstr>目的</vt:lpstr>
      <vt:lpstr>独自に工夫した点・苦労した点</vt:lpstr>
      <vt:lpstr>画面キャプチャ①</vt:lpstr>
      <vt:lpstr>画面キャプチャ② (リロード後とリンク先)</vt:lpstr>
      <vt:lpstr>画面キャプチャ③ (失敗例)</vt:lpstr>
      <vt:lpstr>感想</vt:lpstr>
      <vt:lpstr>感想</vt:lpstr>
      <vt:lpstr>参考資料 (JavaScript関連)</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情報総合プログラミング実習Ⅱ 最終課題</dc:title>
  <dc:creator>石野　聖也</dc:creator>
  <cp:lastModifiedBy>石野　聖也</cp:lastModifiedBy>
  <cp:revision>53</cp:revision>
  <dcterms:created xsi:type="dcterms:W3CDTF">2018-07-27T05:57:12Z</dcterms:created>
  <dcterms:modified xsi:type="dcterms:W3CDTF">2018-07-27T08:14:45Z</dcterms:modified>
</cp:coreProperties>
</file>

<file path=docProps/thumbnail.jpeg>
</file>